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72" r:id="rId4"/>
    <p:sldId id="268" r:id="rId5"/>
    <p:sldId id="269" r:id="rId6"/>
    <p:sldId id="276" r:id="rId7"/>
    <p:sldId id="273" r:id="rId8"/>
    <p:sldId id="278" r:id="rId9"/>
    <p:sldId id="277" r:id="rId10"/>
    <p:sldId id="274" r:id="rId11"/>
    <p:sldId id="279" r:id="rId12"/>
    <p:sldId id="280" r:id="rId13"/>
    <p:sldId id="275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4" autoAdjust="0"/>
    <p:restoredTop sz="84606"/>
  </p:normalViewPr>
  <p:slideViewPr>
    <p:cSldViewPr snapToGrid="0">
      <p:cViewPr varScale="1">
        <p:scale>
          <a:sx n="115" d="100"/>
          <a:sy n="115" d="100"/>
        </p:scale>
        <p:origin x="2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FAEA0-3DD5-45D3-ABAB-06C6D79D01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B0461-C78A-42A1-A703-75C7909974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03B50-8278-4535-8FB1-C5D6CC5ABEEF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EFB5F-161E-4770-B08B-36F26DAE41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ECE2F-6B21-41D6-A7CE-126D6217E0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D5EBB-8B92-4AF8-A6CB-502A8EA1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9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6CE11-3DC9-41F4-8D7C-6E245D51D314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5CE7A-CF9C-4BEB-B436-2D8724FB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6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5CE7A-CF9C-4BEB-B436-2D8724FB0B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5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5CE7A-CF9C-4BEB-B436-2D8724FB0B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">
            <a:extLst>
              <a:ext uri="{FF2B5EF4-FFF2-40B4-BE49-F238E27FC236}">
                <a16:creationId xmlns:a16="http://schemas.microsoft.com/office/drawing/2014/main" id="{26688926-676D-442F-BB85-889186E1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59880"/>
            <a:ext cx="9144000" cy="2498120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b="1" dirty="0"/>
              <a:t>Pouria Rouzrokh</a:t>
            </a:r>
            <a:br>
              <a:rPr lang="en-US" b="1" dirty="0"/>
            </a:br>
            <a:r>
              <a:rPr lang="en-US" dirty="0"/>
              <a:t>02/28/2021</a:t>
            </a:r>
          </a:p>
          <a:p>
            <a:endParaRPr lang="en-US" b="1" dirty="0"/>
          </a:p>
          <a:p>
            <a:r>
              <a:rPr lang="en-US" dirty="0"/>
              <a:t>Radiology Informatics Laboratory</a:t>
            </a:r>
            <a:br>
              <a:rPr lang="en-US" dirty="0"/>
            </a:br>
            <a:r>
              <a:rPr lang="en-US" dirty="0"/>
              <a:t>Mayo Clinic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8A335B81-2BC8-4A76-88AF-0D12BAD0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873"/>
            <a:ext cx="10515600" cy="3158835"/>
          </a:xfrm>
        </p:spPr>
        <p:txBody>
          <a:bodyPr/>
          <a:lstStyle/>
          <a:p>
            <a:pPr algn="ctr"/>
            <a:r>
              <a:rPr lang="en-US" dirty="0"/>
              <a:t>CheXseg: </a:t>
            </a:r>
            <a:br>
              <a:rPr lang="en-US" dirty="0"/>
            </a:br>
            <a:r>
              <a:rPr lang="en-US" dirty="0"/>
              <a:t>Combining Expert Annotations </a:t>
            </a:r>
            <a:br>
              <a:rPr lang="en-US" dirty="0"/>
            </a:br>
            <a:r>
              <a:rPr lang="en-US" dirty="0"/>
              <a:t>with DNN-generated Saliency Maps </a:t>
            </a:r>
            <a:br>
              <a:rPr lang="en-US" dirty="0"/>
            </a:br>
            <a:r>
              <a:rPr lang="en-US" dirty="0"/>
              <a:t>for X-ray Segmentation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A68C4B-4AE0-4442-9B6B-94D83C01D8D7}"/>
              </a:ext>
            </a:extLst>
          </p:cNvPr>
          <p:cNvSpPr/>
          <p:nvPr userDrawn="1"/>
        </p:nvSpPr>
        <p:spPr>
          <a:xfrm>
            <a:off x="838200" y="4152790"/>
            <a:ext cx="10515600" cy="64008"/>
          </a:xfrm>
          <a:prstGeom prst="rect">
            <a:avLst/>
          </a:prstGeom>
          <a:gradFill flip="none" rotWithShape="1">
            <a:gsLst>
              <a:gs pos="75200">
                <a:schemeClr val="accent1">
                  <a:lumMod val="60000"/>
                  <a:lumOff val="40000"/>
                  <a:alpha val="50000"/>
                </a:schemeClr>
              </a:gs>
              <a:gs pos="25000">
                <a:schemeClr val="accent1">
                  <a:lumMod val="60000"/>
                  <a:lumOff val="40000"/>
                  <a:alpha val="50000"/>
                </a:schemeClr>
              </a:gs>
              <a:gs pos="0">
                <a:schemeClr val="bg1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5E1-113F-416D-B1A4-83A6188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9A71A-AE42-4E00-AC14-4CAE13A13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BA2A5-F931-4E35-BA3A-771D3826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E4E49-FF15-446D-A057-648220980DF2}" type="datetime1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B3C98-FB34-4D6C-8872-A92ADB36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F35E5-B57C-4FBE-BF7E-3B3829B4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3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081C2-EE56-40DF-B7CB-33C0459A3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7532E-8D90-40CE-8505-3B02E51DD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CCAAA-B7A3-462C-8747-0DCCAA73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ABF60E-869F-4299-8CE6-AA4D580AC312}" type="datetime1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13135-0FB1-4432-B1F9-C5B08BFB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88F0-50D2-4DE9-B7E9-A8CEC309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0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6B70-7916-4E75-B2B2-D01637F4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174"/>
            <a:ext cx="10515600" cy="47007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A2B4-485E-4340-8719-5C8F878D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FB901-410D-4497-B6F0-D971B332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F5449-6907-4744-99DC-A6203F33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F7F89D64-16A5-40F7-9DBA-D7C27EBD1D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1211A-896A-474F-99E0-F4777D93D8D7}"/>
              </a:ext>
            </a:extLst>
          </p:cNvPr>
          <p:cNvSpPr/>
          <p:nvPr userDrawn="1"/>
        </p:nvSpPr>
        <p:spPr>
          <a:xfrm>
            <a:off x="838200" y="1271535"/>
            <a:ext cx="10515600" cy="64008"/>
          </a:xfrm>
          <a:prstGeom prst="rect">
            <a:avLst/>
          </a:prstGeom>
          <a:gradFill flip="none" rotWithShape="1">
            <a:gsLst>
              <a:gs pos="50000">
                <a:schemeClr val="accent1">
                  <a:lumMod val="60000"/>
                  <a:lumOff val="40000"/>
                  <a:alpha val="50000"/>
                </a:schemeClr>
              </a:gs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FB4001-5C11-4255-ACD3-91774840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846"/>
          </a:xfrm>
          <a:gradFill flip="none" rotWithShape="1">
            <a:gsLst>
              <a:gs pos="50000">
                <a:schemeClr val="accent1">
                  <a:lumMod val="20000"/>
                  <a:lumOff val="80000"/>
                  <a:alpha val="60000"/>
                </a:schemeClr>
              </a:gs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Paper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59874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78FF-7D00-4A25-B1F0-7DE6661A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F2EF6-A1AC-4C6A-B0D1-602E306DA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D10E-9FCD-4A3F-AA8A-297D110E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C8A271-175C-44C5-B0E8-88500BFA0880}" type="datetime1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A1FB9-49E2-40C7-A3C0-05B05FB4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56F8-9103-470C-B2F2-EFE1A5B2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7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7A69-FF92-40F0-B3C1-2641FCE0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7A2E3-28FA-461F-91C3-F53D6155E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CF457-B84D-482D-974A-759E75AD0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FE47A-1AFF-41F9-8EEE-8741EC6D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149AFC-0762-405C-890B-EAB9ECC5AE07}" type="datetime1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6D851-4247-4A5D-BD1C-149039E9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146A6-BCB2-49FE-9740-B576F40F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24CF-6528-4989-90D2-E821A582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633F8-0BED-42FE-9C7C-15FF4E87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21B8D-5FD1-4F04-A92A-D5D5372A5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4D0E4-DF26-41F0-ACF0-C16ED29F1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119AB-CC96-4144-B18C-191502C25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B8640-3ED7-4B7A-8BAB-34A277DF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939A38-2C60-43A8-9314-B8ADFE790361}" type="datetime1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ED9C5-BC30-42FF-A5AE-457B901F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EEFD4-AC38-49F9-BC53-4887178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0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CC0E-C9CF-4A49-B661-214BA576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60CAA-A128-434D-A218-2BBE8261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C3DB27-7EF6-48ED-929E-D21BBDFAEEED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51A28-40A6-445A-9484-5C223940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4D62E-0703-4D06-815C-FDB452BF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520FB-F32A-47EF-B091-15DD7A2C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E6561E-3890-4D3E-BA36-74CB16A19120}" type="datetime1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9532F-4366-4272-9917-2D3001E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EDEBE-6814-4C0C-BE65-74E16B79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3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58D9-81FD-48B8-B4A7-CD7CB60D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F8B4-2646-4B2E-AFF0-AFE74A3D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B610-365B-4AD8-B7A5-693AA567D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83EB7-B6E2-4337-8BEA-7C6685A0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5FFCC-6210-4F7C-8A97-0A1BFC8C6973}" type="datetime1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22F99-C7E8-4E3F-9BF4-8D54112C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4A13B-3C7C-46C5-9DE1-B34B1E92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5254-0F40-4349-98F1-ED8775E9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C5D22-2B71-4672-9472-924C3B296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E79F5-5078-43C8-B988-BD9254C68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C0A98-A11D-49AB-8D3A-92A82CFA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CF989-D27D-43CD-AEB1-84E080F32EF5}" type="datetime1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EEA5E-229A-47D1-8404-C0EA438E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D004A-EEF5-4CF7-A866-44C2894F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4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9DA88-5DB2-4A3C-905D-84946F4E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993D5-9603-4382-85A8-4CD5EFAEB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AFEA-97DC-4854-A6C3-24468AAC9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55970-5736-4654-B710-14E487E10108}" type="datetime1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5B479-1C25-441B-843E-96F483982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RSNA2021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7798-5CC8-4D4E-A319-C3B9D1DFD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89D64-16A5-40F7-9DBA-D7C27EBD1D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4.10934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004.10934.pdf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004.10934.pdf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883540321001674" TargetMode="External"/><Relationship Id="rId3" Type="http://schemas.openxmlformats.org/officeDocument/2006/relationships/notesSlide" Target="../notesSlides/notesSlide1.xml"/><Relationship Id="rId7" Type="http://schemas.openxmlformats.org/officeDocument/2006/relationships/hyperlink" Target="https://www.osapublishing.org/osac/fulltext.cfm?uri=osac-4-2-323&amp;id=44686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arxiv.org/pdf/1807.00436v1.pdf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0575301/yolo-object-detection-how-does-the-algorithm-predict-bounding-boxes-larger-than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8/11/12/yolo-object-detection-with-opencv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p-mean-average-precision-might-confuse-you-5956f1bfa9e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map-mean-average-precision-might-confuse-you-5956f1bfa9e2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85E593F-6BE5-478F-AA4E-902856AAFC8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359880"/>
            <a:ext cx="9144000" cy="249812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b="1" dirty="0"/>
              <a:t>Bradley Erickson</a:t>
            </a:r>
          </a:p>
          <a:p>
            <a:pPr marL="0" indent="0" algn="ctr">
              <a:buNone/>
            </a:pPr>
            <a:r>
              <a:rPr lang="en-US" sz="1700" dirty="0"/>
              <a:t>MD PhD</a:t>
            </a:r>
          </a:p>
          <a:p>
            <a:pPr marL="0" indent="0" algn="ctr">
              <a:buNone/>
            </a:pPr>
            <a:r>
              <a:rPr lang="en-US" sz="2400" b="1" dirty="0"/>
              <a:t>Pouria Rouzrokh</a:t>
            </a:r>
            <a:br>
              <a:rPr lang="en-US" sz="2400" b="1" dirty="0"/>
            </a:br>
            <a:r>
              <a:rPr lang="en-US" sz="1700" dirty="0"/>
              <a:t>MD MPH MHPE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dirty="0"/>
              <a:t>Radiology Informatics Laboratory</a:t>
            </a:r>
            <a:br>
              <a:rPr lang="en-US" sz="2400" dirty="0"/>
            </a:br>
            <a:r>
              <a:rPr lang="en-US" sz="2400" dirty="0"/>
              <a:t>Mayo Clinic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5C20B4-6A3A-491A-A68A-17F5CABF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9896"/>
            <a:ext cx="12192000" cy="3158835"/>
          </a:xfrm>
        </p:spPr>
        <p:txBody>
          <a:bodyPr/>
          <a:lstStyle/>
          <a:p>
            <a:pPr algn="ctr"/>
            <a:r>
              <a:rPr lang="en-US" sz="6000" dirty="0"/>
              <a:t>YOU LOOK ONLY ONCE (YOLO)</a:t>
            </a:r>
            <a:br>
              <a:rPr lang="en-US" sz="6000" dirty="0"/>
            </a:br>
            <a:br>
              <a:rPr lang="en-US" sz="2000" dirty="0"/>
            </a:br>
            <a:r>
              <a:rPr lang="en-US" sz="2800" dirty="0"/>
              <a:t>A Hands-on Introduction to the State of the Art </a:t>
            </a:r>
            <a:br>
              <a:rPr lang="en-US" sz="2800" dirty="0"/>
            </a:br>
            <a:r>
              <a:rPr lang="en-US" sz="2800" dirty="0"/>
              <a:t>Realtime Object Detection Deep Learning Model</a:t>
            </a:r>
            <a:endParaRPr lang="en-US" dirty="0"/>
          </a:p>
        </p:txBody>
      </p:sp>
      <p:pic>
        <p:nvPicPr>
          <p:cNvPr id="1026" name="Picture 2" descr="RSNA Image Viewer">
            <a:extLst>
              <a:ext uri="{FF2B5EF4-FFF2-40B4-BE49-F238E27FC236}">
                <a16:creationId xmlns:a16="http://schemas.microsoft.com/office/drawing/2014/main" id="{98AF8F0D-A99E-A149-AE5E-53B8DA7F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9"/>
            <a:ext cx="2059964" cy="131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5BAB42-9F83-4F49-9442-E7B4B096E859}"/>
              </a:ext>
            </a:extLst>
          </p:cNvPr>
          <p:cNvGrpSpPr/>
          <p:nvPr/>
        </p:nvGrpSpPr>
        <p:grpSpPr>
          <a:xfrm>
            <a:off x="11124144" y="59593"/>
            <a:ext cx="1067856" cy="1211433"/>
            <a:chOff x="10799466" y="4083775"/>
            <a:chExt cx="1182757" cy="1341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219922-8BA8-9445-9729-837744D1E19E}"/>
                </a:ext>
              </a:extLst>
            </p:cNvPr>
            <p:cNvSpPr/>
            <p:nvPr/>
          </p:nvSpPr>
          <p:spPr>
            <a:xfrm>
              <a:off x="10799466" y="4083775"/>
              <a:ext cx="1182757" cy="1341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7B9DD5-13D6-6C4C-A4F5-39B5044A6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6037" y="4215518"/>
              <a:ext cx="989616" cy="107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8746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772C7-739B-7E4F-BB24-076F2A7A9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956" y="1514715"/>
            <a:ext cx="8538087" cy="4103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Modern YOLO Models (1)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B0312-DB00-AC46-AC8A-F3AD7C8D3551}"/>
              </a:ext>
            </a:extLst>
          </p:cNvPr>
          <p:cNvSpPr/>
          <p:nvPr/>
        </p:nvSpPr>
        <p:spPr>
          <a:xfrm>
            <a:off x="3949866" y="5848969"/>
            <a:ext cx="4292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YOLOv4: Optimal Speed and Accuracy of Object Detection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44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Modern YOLO Models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9AED2B-D64D-9842-9CB6-6246D6AA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174"/>
            <a:ext cx="5336458" cy="4700789"/>
          </a:xfrm>
        </p:spPr>
        <p:txBody>
          <a:bodyPr anchor="ctr"/>
          <a:lstStyle/>
          <a:p>
            <a:r>
              <a:rPr lang="en-US" dirty="0"/>
              <a:t>Use </a:t>
            </a:r>
            <a:r>
              <a:rPr lang="en-US" b="1" dirty="0"/>
              <a:t>CSPDarknet53 </a:t>
            </a:r>
            <a:r>
              <a:rPr lang="en-US" dirty="0"/>
              <a:t>as their backbone.</a:t>
            </a:r>
            <a:endParaRPr lang="fa-IR" dirty="0"/>
          </a:p>
          <a:p>
            <a:r>
              <a:rPr lang="en-US" dirty="0"/>
              <a:t>Use </a:t>
            </a:r>
            <a:r>
              <a:rPr lang="en-US" b="1" dirty="0"/>
              <a:t>PANet</a:t>
            </a:r>
            <a:r>
              <a:rPr lang="en-US" dirty="0"/>
              <a:t> as the neck.</a:t>
            </a:r>
          </a:p>
          <a:p>
            <a:r>
              <a:rPr lang="en-US" dirty="0"/>
              <a:t>Use </a:t>
            </a:r>
            <a:r>
              <a:rPr lang="en-US" b="1" dirty="0"/>
              <a:t>Anchor-based</a:t>
            </a:r>
            <a:r>
              <a:rPr lang="en-US" dirty="0"/>
              <a:t> detection on Head.</a:t>
            </a:r>
            <a:endParaRPr lang="fa-IR" dirty="0"/>
          </a:p>
          <a:p>
            <a:r>
              <a:rPr lang="en-US" dirty="0"/>
              <a:t>Use </a:t>
            </a:r>
            <a:r>
              <a:rPr lang="en-US" b="1" dirty="0"/>
              <a:t>Bag-of-Freebies</a:t>
            </a:r>
            <a:r>
              <a:rPr lang="en-US" dirty="0"/>
              <a:t> techniques to improve data augmentation. </a:t>
            </a:r>
          </a:p>
          <a:p>
            <a:pPr lvl="1"/>
            <a:r>
              <a:rPr lang="en-US" dirty="0"/>
              <a:t>Mosaic augmentation</a:t>
            </a:r>
          </a:p>
          <a:p>
            <a:pPr lvl="1"/>
            <a:r>
              <a:rPr lang="en-US" dirty="0"/>
              <a:t>Self-adversarial augmentation</a:t>
            </a:r>
          </a:p>
          <a:p>
            <a:r>
              <a:rPr lang="en-US" dirty="0"/>
              <a:t>Use </a:t>
            </a:r>
            <a:r>
              <a:rPr lang="en-US" b="1" dirty="0"/>
              <a:t>Bag-of-Specials</a:t>
            </a:r>
            <a:r>
              <a:rPr lang="en-US" dirty="0"/>
              <a:t> techniques to increase the performance.</a:t>
            </a:r>
          </a:p>
          <a:p>
            <a:pPr lvl="1"/>
            <a:r>
              <a:rPr lang="en-US" dirty="0"/>
              <a:t>Mish activation function</a:t>
            </a:r>
          </a:p>
          <a:p>
            <a:pPr lvl="1"/>
            <a:r>
              <a:rPr lang="en-US" dirty="0"/>
              <a:t>DropBlock regularization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62349B-0031-954C-AE55-25A9BC59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58" y="1476174"/>
            <a:ext cx="5336458" cy="2021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C1C07-429E-214B-90E7-7F8385FF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42" y="3383074"/>
            <a:ext cx="1762433" cy="2490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5263A3-0B65-0848-9607-E5DDC31A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221" y="3436403"/>
            <a:ext cx="3240895" cy="23912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826744-A4C1-574F-ACBB-B69744C97FAC}"/>
              </a:ext>
            </a:extLst>
          </p:cNvPr>
          <p:cNvSpPr/>
          <p:nvPr/>
        </p:nvSpPr>
        <p:spPr>
          <a:xfrm>
            <a:off x="3949867" y="6127670"/>
            <a:ext cx="4292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YOLOv4: Optimal Speed and Accuracy of Object Detection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579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Modern YOLO Models (3)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3E6131-9B89-094E-9CE2-FF419F2B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1785" y="1720643"/>
            <a:ext cx="3153094" cy="3269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CDC9E-9825-2745-A836-4F757BDF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32" y="1720643"/>
            <a:ext cx="3342429" cy="3269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68C24-A3D7-2946-80AE-BD603152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20643"/>
            <a:ext cx="3497908" cy="326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5FFB89-7162-364A-ABDF-E175FCB28A05}"/>
              </a:ext>
            </a:extLst>
          </p:cNvPr>
          <p:cNvSpPr txBox="1"/>
          <p:nvPr/>
        </p:nvSpPr>
        <p:spPr>
          <a:xfrm>
            <a:off x="838200" y="5119077"/>
            <a:ext cx="34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Mosaic augmentation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BB3030-054C-6D45-8359-6379F98921D8}"/>
              </a:ext>
            </a:extLst>
          </p:cNvPr>
          <p:cNvSpPr txBox="1"/>
          <p:nvPr/>
        </p:nvSpPr>
        <p:spPr>
          <a:xfrm>
            <a:off x="4802732" y="5119077"/>
            <a:ext cx="3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Mish activation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79108-7CCD-474D-AD3B-F7CEFA47633D}"/>
              </a:ext>
            </a:extLst>
          </p:cNvPr>
          <p:cNvSpPr txBox="1"/>
          <p:nvPr/>
        </p:nvSpPr>
        <p:spPr>
          <a:xfrm>
            <a:off x="8610599" y="5119077"/>
            <a:ext cx="315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DropBlock regularization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0E413-AD36-8C46-830B-A755908EB29F}"/>
              </a:ext>
            </a:extLst>
          </p:cNvPr>
          <p:cNvSpPr/>
          <p:nvPr/>
        </p:nvSpPr>
        <p:spPr>
          <a:xfrm>
            <a:off x="3949867" y="5857742"/>
            <a:ext cx="4292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YOLOv4: Optimal Speed and Accuracy of Object Detection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644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Words on YOLOv5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C1A08D8-7CF6-5D40-84AB-1FC31508A5D4}"/>
              </a:ext>
            </a:extLst>
          </p:cNvPr>
          <p:cNvSpPr txBox="1">
            <a:spLocks/>
          </p:cNvSpPr>
          <p:nvPr/>
        </p:nvSpPr>
        <p:spPr>
          <a:xfrm>
            <a:off x="838200" y="1565867"/>
            <a:ext cx="5257800" cy="515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One of the latest versions of YOLO.</a:t>
            </a:r>
          </a:p>
          <a:p>
            <a:r>
              <a:rPr lang="en-US" sz="2000" dirty="0"/>
              <a:t>No scientific manuscript released yet.</a:t>
            </a:r>
          </a:p>
          <a:p>
            <a:r>
              <a:rPr lang="en-US" sz="2000" dirty="0"/>
              <a:t>Based on YOLOv4 + some technical improvements (e.g., learnable bounding boxes).</a:t>
            </a:r>
          </a:p>
          <a:p>
            <a:r>
              <a:rPr lang="en-US" sz="2000" dirty="0"/>
              <a:t>Widely used in object detection tasks.</a:t>
            </a:r>
          </a:p>
          <a:p>
            <a:r>
              <a:rPr lang="en-US" sz="2000" dirty="0"/>
              <a:t>Based on </a:t>
            </a:r>
            <a:r>
              <a:rPr lang="en-US" sz="2000" b="1" dirty="0"/>
              <a:t>Pytorch</a:t>
            </a:r>
            <a:r>
              <a:rPr lang="en-US" sz="2000" dirty="0"/>
              <a:t> (as opposed to Darknet), and therefore significantly smaller than YOLOv4.</a:t>
            </a:r>
          </a:p>
          <a:p>
            <a:r>
              <a:rPr lang="en-US" sz="2000" dirty="0"/>
              <a:t>Easy implementation for custom training and helpful documentation/ tutorials by </a:t>
            </a:r>
            <a:r>
              <a:rPr lang="en-US" sz="2000" b="1" dirty="0"/>
              <a:t>Ultralytics</a:t>
            </a:r>
            <a:r>
              <a:rPr lang="en-US" sz="2000" dirty="0"/>
              <a:t>.</a:t>
            </a:r>
          </a:p>
          <a:p>
            <a:r>
              <a:rPr lang="en-US" sz="2000" dirty="0"/>
              <a:t>Different variants (small, medium, large) with different number of parameters available.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51231-F727-B44D-ABB7-AAEB5DE8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6174"/>
            <a:ext cx="5929720" cy="47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AAD5E7-6B10-3546-A4B6-02511E7F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935" y="1583030"/>
            <a:ext cx="7956130" cy="3691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AB9F9-3B6C-EE47-B205-AF34C455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1CFD5-409D-8948-9A29-12A108C0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01741-ED4F-264D-80C9-641AFDF6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CAF19C-BC56-1A47-AB58-0365C88B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D3D009-53C2-5C47-A8AD-02FE386E38FB}"/>
              </a:ext>
            </a:extLst>
          </p:cNvPr>
          <p:cNvSpPr/>
          <p:nvPr/>
        </p:nvSpPr>
        <p:spPr>
          <a:xfrm>
            <a:off x="4590299" y="5636028"/>
            <a:ext cx="3011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Source: https://github.com/ultralytics/yolov5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5D7B7-1709-2944-8536-61098B292023}"/>
              </a:ext>
            </a:extLst>
          </p:cNvPr>
          <p:cNvSpPr txBox="1"/>
          <p:nvPr/>
        </p:nvSpPr>
        <p:spPr>
          <a:xfrm>
            <a:off x="3257006" y="-1175657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7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25E0BD-57D8-7A4C-9CF5-CB8402EC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AB9F9-3B6C-EE47-B205-AF34C455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1CFD5-409D-8948-9A29-12A108C0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01741-ED4F-264D-80C9-641AFDF6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CAF19C-BC56-1A47-AB58-0365C88B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 today!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AA177-34BF-C246-AE80-E003F7941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87" y="1476174"/>
            <a:ext cx="4046422" cy="3301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C3C53-E8F0-DF40-B5E3-FF82321AE728}"/>
              </a:ext>
            </a:extLst>
          </p:cNvPr>
          <p:cNvSpPr txBox="1"/>
          <p:nvPr/>
        </p:nvSpPr>
        <p:spPr>
          <a:xfrm>
            <a:off x="2432822" y="5061776"/>
            <a:ext cx="7326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 train a YOLOv5 deep learning model to </a:t>
            </a:r>
          </a:p>
          <a:p>
            <a:pPr algn="ctr"/>
            <a:r>
              <a:rPr lang="en-US" sz="2400" b="1" dirty="0"/>
              <a:t>detect brain hemorrhage lesion on Head CT scans!</a:t>
            </a:r>
          </a:p>
        </p:txBody>
      </p:sp>
    </p:spTree>
    <p:extLst>
      <p:ext uri="{BB962C8B-B14F-4D97-AF65-F5344CB8AC3E}">
        <p14:creationId xmlns:p14="http://schemas.microsoft.com/office/powerpoint/2010/main" val="143163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3C071-7D2F-47A4-BC4A-13930A4B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6D93-9458-4E24-A88E-02B77B95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11EFF-CE7F-42C7-8F1D-FFF77BCA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6F4790-6A60-4991-9A41-F9AD7ADEA753}"/>
              </a:ext>
            </a:extLst>
          </p:cNvPr>
          <p:cNvSpPr txBox="1">
            <a:spLocks/>
          </p:cNvSpPr>
          <p:nvPr/>
        </p:nvSpPr>
        <p:spPr>
          <a:xfrm>
            <a:off x="0" y="2789543"/>
            <a:ext cx="12192000" cy="63945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72A5F-2A24-41DE-B598-E687DE953C2A}"/>
              </a:ext>
            </a:extLst>
          </p:cNvPr>
          <p:cNvSpPr/>
          <p:nvPr/>
        </p:nvSpPr>
        <p:spPr>
          <a:xfrm flipV="1">
            <a:off x="0" y="3546338"/>
            <a:ext cx="12192000" cy="102765"/>
          </a:xfrm>
          <a:prstGeom prst="rect">
            <a:avLst/>
          </a:prstGeom>
          <a:gradFill flip="none" rotWithShape="1">
            <a:gsLst>
              <a:gs pos="752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48B8-1763-42F4-A5E4-AC2C9D58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E81CA-5039-46A8-A19F-F1E96768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8A3CD-62FA-45D0-BD7C-67ACDC53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4AADF1-D6FD-4D2C-87D0-E539C9F3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Object Detection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906FFD-6244-8A42-AD8F-577DE92965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0" y="1712033"/>
            <a:ext cx="9458739" cy="39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631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48B8-1763-42F4-A5E4-AC2C9D58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E81CA-5039-46A8-A19F-F1E96768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8A3CD-62FA-45D0-BD7C-67ACDC53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4AADF1-D6FD-4D2C-87D0-E539C9F3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Applications of Object Detection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57AAE89-6BBE-DA43-AC31-A344843A1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22946"/>
            <a:ext cx="3403888" cy="3209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28405-0C07-EB48-8E87-511E6E954B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386402" y="1922946"/>
            <a:ext cx="3191595" cy="32099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10F6E-534E-4B4D-BE26-B281FFE50BF7}"/>
              </a:ext>
            </a:extLst>
          </p:cNvPr>
          <p:cNvSpPr/>
          <p:nvPr/>
        </p:nvSpPr>
        <p:spPr>
          <a:xfrm>
            <a:off x="838200" y="5329129"/>
            <a:ext cx="117282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Sources: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hlinkClick r:id="rId6"/>
              </a:rPr>
              <a:t>Liver Lesion Detection from Weakly-labeled Multi-phase CT Volumes with a Grouped Single Shot </a:t>
            </a:r>
            <a:r>
              <a:rPr lang="en-US" sz="1200" dirty="0" err="1">
                <a:hlinkClick r:id="rId6"/>
              </a:rPr>
              <a:t>MultiBox</a:t>
            </a:r>
            <a:r>
              <a:rPr lang="en-US" sz="1200" dirty="0">
                <a:hlinkClick r:id="rId6"/>
              </a:rPr>
              <a:t> Detector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>
                <a:hlinkClick r:id="rId7"/>
              </a:rPr>
              <a:t>Improved detection performance in blood cell count by an attention-guided deep learning method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>
                <a:hlinkClick r:id="rId8"/>
              </a:rPr>
              <a:t>Deep Learning Artificial Intelligence Model for Assessment of Hip Dislocation Risk Following Primary Total Hip Arthroplasty From Postoperative Radiographs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65B18A-6707-EC47-B684-09089CFB81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194"/>
          <a:stretch/>
        </p:blipFill>
        <p:spPr>
          <a:xfrm>
            <a:off x="4311511" y="1922946"/>
            <a:ext cx="4005468" cy="3209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303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25E0BD-57D8-7A4C-9CF5-CB8402EC1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174"/>
            <a:ext cx="10891684" cy="4700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Real-time object detection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/>
              <a:t>is the task of doing object detection in real-time with fast inference while maintaining a base level of accuracy.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The model should be able to detect objects and make inferences within microseconds!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AB9F9-3B6C-EE47-B205-AF34C455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1CFD5-409D-8948-9A29-12A108C0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01741-ED4F-264D-80C9-641AFDF6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CAF19C-BC56-1A47-AB58-0365C88B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Object Detection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F8FD855-601D-8F49-ACE6-DF42BB4F9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005483"/>
              </p:ext>
            </p:extLst>
          </p:nvPr>
        </p:nvGraphicFramePr>
        <p:xfrm>
          <a:off x="907024" y="2766861"/>
          <a:ext cx="5126703" cy="3115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6703">
                  <a:extLst>
                    <a:ext uri="{9D8B030D-6E8A-4147-A177-3AD203B41FA5}">
                      <a16:colId xmlns:a16="http://schemas.microsoft.com/office/drawing/2014/main" val="3189609444"/>
                    </a:ext>
                  </a:extLst>
                </a:gridCol>
              </a:tblGrid>
              <a:tr h="519189">
                <a:tc>
                  <a:txBody>
                    <a:bodyPr/>
                    <a:lstStyle/>
                    <a:p>
                      <a:r>
                        <a:rPr lang="en-US" dirty="0"/>
                        <a:t>Examples of Real-time Object Detection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376468"/>
                  </a:ext>
                </a:extLst>
              </a:tr>
              <a:tr h="519189">
                <a:tc>
                  <a:txBody>
                    <a:bodyPr/>
                    <a:lstStyle/>
                    <a:p>
                      <a:r>
                        <a:rPr lang="en-US" dirty="0"/>
                        <a:t>Faster-RCNN (as opposed to RCNN and Fast-RCNN)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124558"/>
                  </a:ext>
                </a:extLst>
              </a:tr>
              <a:tr h="519189">
                <a:tc>
                  <a:txBody>
                    <a:bodyPr/>
                    <a:lstStyle/>
                    <a:p>
                      <a:r>
                        <a:rPr lang="en-US" dirty="0"/>
                        <a:t>EfficientDet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01812"/>
                  </a:ext>
                </a:extLst>
              </a:tr>
              <a:tr h="519189">
                <a:tc>
                  <a:txBody>
                    <a:bodyPr/>
                    <a:lstStyle/>
                    <a:p>
                      <a:r>
                        <a:rPr lang="en-US" dirty="0"/>
                        <a:t>MM-Detection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446577"/>
                  </a:ext>
                </a:extLst>
              </a:tr>
              <a:tr h="519189">
                <a:tc>
                  <a:txBody>
                    <a:bodyPr/>
                    <a:lstStyle/>
                    <a:p>
                      <a:r>
                        <a:rPr lang="en-US" dirty="0"/>
                        <a:t>Single Shot Detection (SSD)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739408"/>
                  </a:ext>
                </a:extLst>
              </a:tr>
              <a:tr h="519189">
                <a:tc>
                  <a:txBody>
                    <a:bodyPr/>
                    <a:lstStyle/>
                    <a:p>
                      <a:r>
                        <a:rPr lang="en-US" dirty="0"/>
                        <a:t>You Look Only Once (YOLO)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8373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4D53060-AAED-9249-A275-F1ED6F7DA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7"/>
          <a:stretch/>
        </p:blipFill>
        <p:spPr bwMode="auto">
          <a:xfrm>
            <a:off x="6268211" y="2766860"/>
            <a:ext cx="5284692" cy="31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5616F-E455-7A48-A2D1-FD95604A6F6B}"/>
              </a:ext>
            </a:extLst>
          </p:cNvPr>
          <p:cNvSpPr/>
          <p:nvPr/>
        </p:nvSpPr>
        <p:spPr>
          <a:xfrm>
            <a:off x="6209219" y="5881993"/>
            <a:ext cx="5781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https://theconversation.com/whos-to-blame-when-a-self-driving-car-has-an-accident-150941</a:t>
            </a:r>
          </a:p>
        </p:txBody>
      </p:sp>
    </p:spTree>
    <p:extLst>
      <p:ext uri="{BB962C8B-B14F-4D97-AF65-F5344CB8AC3E}">
        <p14:creationId xmlns:p14="http://schemas.microsoft.com/office/powerpoint/2010/main" val="7613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CC3162-9EB5-B048-9C36-3BBDC57D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28" y="1564160"/>
            <a:ext cx="4253771" cy="303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AB9F9-3B6C-EE47-B205-AF34C455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1CFD5-409D-8948-9A29-12A108C0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01741-ED4F-264D-80C9-641AFDF6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CAF19C-BC56-1A47-AB58-0365C88B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Look Only Once (YOLO)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815D6-03CB-4945-8184-82A7F682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03" y="2004551"/>
            <a:ext cx="4114800" cy="303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47A81-AA1A-D34C-A739-89F2F0FD0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29" y="2414389"/>
            <a:ext cx="5180471" cy="31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26AC4-D2E3-C145-8A94-887555758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90" y="2858233"/>
            <a:ext cx="4677877" cy="3182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6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YOLO works (1)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FA42617-E1F1-2C4C-8697-8A22732D56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55" y="1557477"/>
            <a:ext cx="10515600" cy="446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74C7A9-CDE2-2E4C-BFFD-9B25F9387C04}"/>
              </a:ext>
            </a:extLst>
          </p:cNvPr>
          <p:cNvSpPr/>
          <p:nvPr/>
        </p:nvSpPr>
        <p:spPr>
          <a:xfrm>
            <a:off x="7393858" y="5697679"/>
            <a:ext cx="4648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ohne"/>
              </a:rPr>
              <a:t>Source: </a:t>
            </a:r>
          </a:p>
          <a:p>
            <a:r>
              <a:rPr lang="en-US" sz="1200" dirty="0">
                <a:latin typeface="sohne"/>
                <a:hlinkClick r:id="rId3"/>
              </a:rPr>
              <a:t>https://stackoverflow.com/questions/50575301/yolo-object-detection-how-does-the-algorithm-predict-bounding-boxes-larger-than</a:t>
            </a:r>
            <a:endParaRPr lang="en-US" sz="1200" dirty="0"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97298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YOLO works (2)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EDF15B5-F79B-DD4A-AC19-593F3917D6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26" y="1758115"/>
            <a:ext cx="8168148" cy="22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62734B-89C8-5641-A062-0EC3A7CC911E}"/>
              </a:ext>
            </a:extLst>
          </p:cNvPr>
          <p:cNvSpPr/>
          <p:nvPr/>
        </p:nvSpPr>
        <p:spPr>
          <a:xfrm>
            <a:off x="838200" y="4425913"/>
            <a:ext cx="10921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858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Non-Max Suppression: </a:t>
            </a: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To select the best bounding box, from the multiple predicted bounding boxes, these object detection algorithms use non-max suppression. This technique is used to “suppress” the less likely bounding boxes and keep only the best one.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02FFAF-4859-594E-85B1-DF6C2993B348}"/>
              </a:ext>
            </a:extLst>
          </p:cNvPr>
          <p:cNvSpPr/>
          <p:nvPr/>
        </p:nvSpPr>
        <p:spPr>
          <a:xfrm>
            <a:off x="1563329" y="6062970"/>
            <a:ext cx="90653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https://www.pyimagesearch.com/2018/11/12/yolo-object-detection-with-opencv/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76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RSNA2021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YOLO works (3)</a:t>
            </a:r>
          </a:p>
        </p:txBody>
      </p:sp>
      <p:pic>
        <p:nvPicPr>
          <p:cNvPr id="9" name="Picture 2" descr="Intersection over union (IoU)">
            <a:extLst>
              <a:ext uri="{FF2B5EF4-FFF2-40B4-BE49-F238E27FC236}">
                <a16:creationId xmlns:a16="http://schemas.microsoft.com/office/drawing/2014/main" id="{B8615ECA-3429-AF41-8F1E-E5CB1C9478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95200"/>
            <a:ext cx="7085139" cy="39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4E9D7E-066B-0B49-9A4B-942219EAAFAA}"/>
              </a:ext>
            </a:extLst>
          </p:cNvPr>
          <p:cNvSpPr/>
          <p:nvPr/>
        </p:nvSpPr>
        <p:spPr>
          <a:xfrm>
            <a:off x="2209800" y="5938930"/>
            <a:ext cx="82885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https://towardsdatascience.com/map-mean-average-precision-might-confuse-you-5956f1bfa9e2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764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0B01D-8916-F549-8D04-3046148A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50614-51E2-413A-ADBD-8DC5B2366AA8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F280-C16A-B64D-8842-3241315F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RSNA2021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E86-C43D-8147-9B92-D99F877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9D64-16A5-40F7-9DBA-D7C27EBD1D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72822-9BF8-B248-801B-966D30B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YOLO works (4)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6598-43AA-E74C-87FA-0A72C99C5F94}"/>
              </a:ext>
            </a:extLst>
          </p:cNvPr>
          <p:cNvSpPr/>
          <p:nvPr/>
        </p:nvSpPr>
        <p:spPr>
          <a:xfrm>
            <a:off x="838200" y="1632887"/>
            <a:ext cx="62016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858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Mean Average Precision (mAP):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For object detection tasks, we calculate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Precision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and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Recall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using IoU value for a given IoU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general definition for the Average Precision (AP) is finding the </a:t>
            </a:r>
            <a:r>
              <a:rPr lang="en-US" u="sng" dirty="0">
                <a:solidFill>
                  <a:srgbClr val="595858"/>
                </a:solidFill>
                <a:latin typeface="roboto" panose="02000000000000000000" pitchFamily="2" charset="0"/>
              </a:rPr>
              <a:t>area under the precision-recall curve 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mean Average Precision or mAP score is calculated by taking the mean AP over all classes and/or overall IoU thresholds, depending on different detection challenges that exist.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mAP is usually used as the standard metric for evaluating the performance of object detection models.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D8F661-6768-7349-8245-13C4F994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87" y="1298967"/>
            <a:ext cx="4582060" cy="25651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D38546-FB2F-0D44-89E2-AD9F6A9BBD8E}"/>
              </a:ext>
            </a:extLst>
          </p:cNvPr>
          <p:cNvSpPr/>
          <p:nvPr/>
        </p:nvSpPr>
        <p:spPr>
          <a:xfrm>
            <a:off x="838200" y="40582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D426A2-47A3-8640-893F-FFAEC897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18" y="4087647"/>
            <a:ext cx="2150397" cy="1022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3E66BF-B5C8-5240-88A7-4F389A23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90" y="5110213"/>
            <a:ext cx="2081652" cy="10225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A56E3A4-E3A1-A943-BC41-844F770377A7}"/>
              </a:ext>
            </a:extLst>
          </p:cNvPr>
          <p:cNvSpPr/>
          <p:nvPr/>
        </p:nvSpPr>
        <p:spPr>
          <a:xfrm>
            <a:off x="2209800" y="6026397"/>
            <a:ext cx="82885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https://towardsdatascience.com/map-mean-average-precision-might-confuse-you-5956f1bfa9e2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7810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674</Words>
  <Application>Microsoft Macintosh PowerPoint</Application>
  <PresentationFormat>Widescreen</PresentationFormat>
  <Paragraphs>123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sohne</vt:lpstr>
      <vt:lpstr>Office Theme</vt:lpstr>
      <vt:lpstr>YOU LOOK ONLY ONCE (YOLO)  A Hands-on Introduction to the State of the Art  Realtime Object Detection Deep Learning Model</vt:lpstr>
      <vt:lpstr>Defining Object Detection</vt:lpstr>
      <vt:lpstr>Medical Applications of Object Detection</vt:lpstr>
      <vt:lpstr>Realtime Object Detection</vt:lpstr>
      <vt:lpstr>You Look Only Once (YOLO)</vt:lpstr>
      <vt:lpstr>How YOLO works (1)</vt:lpstr>
      <vt:lpstr>How YOLO works (2)</vt:lpstr>
      <vt:lpstr>How YOLO works (3)</vt:lpstr>
      <vt:lpstr>How YOLO works (4)</vt:lpstr>
      <vt:lpstr>Features of Modern YOLO Models (1)</vt:lpstr>
      <vt:lpstr>Features of Modern YOLO Models (2)</vt:lpstr>
      <vt:lpstr>Features of Modern YOLO Models (3)</vt:lpstr>
      <vt:lpstr>More Words on YOLOv5</vt:lpstr>
      <vt:lpstr>YOLOv5 Performance</vt:lpstr>
      <vt:lpstr>What we do today!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CheXseg:  Combining Expert Annotations with  DNN-generated Saliency Maps  for X-ray Segmentation</dc:title>
  <dc:creator>Pouria Rouzrokh</dc:creator>
  <cp:lastModifiedBy>Rouzrokh, Pouria, M.D.</cp:lastModifiedBy>
  <cp:revision>65</cp:revision>
  <dcterms:created xsi:type="dcterms:W3CDTF">2021-02-28T17:18:32Z</dcterms:created>
  <dcterms:modified xsi:type="dcterms:W3CDTF">2021-08-30T15:06:38Z</dcterms:modified>
</cp:coreProperties>
</file>